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9" r:id="rId4"/>
    <p:sldId id="283" r:id="rId5"/>
    <p:sldId id="282" r:id="rId6"/>
    <p:sldId id="285" r:id="rId7"/>
    <p:sldId id="288" r:id="rId8"/>
    <p:sldId id="289" r:id="rId9"/>
    <p:sldId id="297" r:id="rId10"/>
    <p:sldId id="299" r:id="rId11"/>
    <p:sldId id="284" r:id="rId12"/>
    <p:sldId id="294" r:id="rId13"/>
    <p:sldId id="295" r:id="rId14"/>
    <p:sldId id="291" r:id="rId15"/>
    <p:sldId id="292" r:id="rId16"/>
    <p:sldId id="290" r:id="rId17"/>
    <p:sldId id="298" r:id="rId18"/>
    <p:sldId id="300" r:id="rId19"/>
  </p:sldIdLst>
  <p:sldSz cx="9144000" cy="5143500" type="screen16x9"/>
  <p:notesSz cx="6797675" cy="9928225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D71920"/>
    <a:srgbClr val="2D0000"/>
    <a:srgbClr val="D5D7D8"/>
    <a:srgbClr val="2DBDB6"/>
    <a:srgbClr val="3366FF"/>
    <a:srgbClr val="8A8C8E"/>
    <a:srgbClr val="DCDDDE"/>
    <a:srgbClr val="0072C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5" autoAdjust="0"/>
    <p:restoredTop sz="94278" autoAdjust="0"/>
  </p:normalViewPr>
  <p:slideViewPr>
    <p:cSldViewPr showGuides="1">
      <p:cViewPr varScale="1">
        <p:scale>
          <a:sx n="79" d="100"/>
          <a:sy n="79" d="100"/>
        </p:scale>
        <p:origin x="-84" y="-107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96337402885894E-2"/>
          <c:y val="3.4798534798534793E-2"/>
          <c:w val="0.91786443014307828"/>
          <c:h val="0.6648351648351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Активная ККТ "старого порядка"</c:v>
                </c:pt>
              </c:strCache>
            </c:strRef>
          </c:tx>
          <c:spPr>
            <a:solidFill>
              <a:srgbClr val="0066B3"/>
            </a:solidFill>
            <a:ln w="9012">
              <a:solidFill>
                <a:srgbClr val="00000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5"/>
            <c:invertIfNegative val="0"/>
            <c:bubble3D val="0"/>
          </c:dPt>
          <c:cat>
            <c:strRef>
              <c:f>Sheet1!$B$1:$AK$1</c:f>
              <c:strCache>
                <c:ptCount val="36"/>
                <c:pt idx="0">
                  <c:v>Балашиха</c:v>
                </c:pt>
                <c:pt idx="1">
                  <c:v>Воскресенск</c:v>
                </c:pt>
                <c:pt idx="2">
                  <c:v>Дмитров</c:v>
                </c:pt>
                <c:pt idx="3">
                  <c:v>Домодедово</c:v>
                </c:pt>
                <c:pt idx="4">
                  <c:v>Егорьевск</c:v>
                </c:pt>
                <c:pt idx="5">
                  <c:v>Истра</c:v>
                </c:pt>
                <c:pt idx="6">
                  <c:v>Клин</c:v>
                </c:pt>
                <c:pt idx="7">
                  <c:v>Красногорск</c:v>
                </c:pt>
                <c:pt idx="8">
                  <c:v>Мытищи</c:v>
                </c:pt>
                <c:pt idx="9">
                  <c:v>Наро-Фоминск</c:v>
                </c:pt>
                <c:pt idx="10">
                  <c:v>Ногинск</c:v>
                </c:pt>
                <c:pt idx="11">
                  <c:v>Павловский Посад</c:v>
                </c:pt>
                <c:pt idx="12">
                  <c:v>Сергиев Посад</c:v>
                </c:pt>
                <c:pt idx="13">
                  <c:v>Солнечногорск</c:v>
                </c:pt>
                <c:pt idx="14">
                  <c:v>Ступино</c:v>
                </c:pt>
                <c:pt idx="15">
                  <c:v>Чехов</c:v>
                </c:pt>
                <c:pt idx="16">
                  <c:v>Электросталь</c:v>
                </c:pt>
                <c:pt idx="17">
                  <c:v>г. Раменское и р-он</c:v>
                </c:pt>
                <c:pt idx="18">
                  <c:v>г.о. Королев</c:v>
                </c:pt>
                <c:pt idx="19">
                  <c:v>г. Пушкино и р-он</c:v>
                </c:pt>
                <c:pt idx="20">
                  <c:v>г. Шатура, г. Рошаль</c:v>
                </c:pt>
                <c:pt idx="21">
                  <c:v>Подольский р-он, г. Климовск</c:v>
                </c:pt>
                <c:pt idx="22">
                  <c:v>г. Коломна, Коломенский р-он</c:v>
                </c:pt>
                <c:pt idx="23">
                  <c:v>г. Зарайск, Луховицкий р-он</c:v>
                </c:pt>
                <c:pt idx="24">
                  <c:v>г. Орехово-Зуево и р-он</c:v>
                </c:pt>
                <c:pt idx="25">
                  <c:v>г. Серпухов и р-он</c:v>
                </c:pt>
                <c:pt idx="26">
                  <c:v>г. Дубна, Талдомский р-он</c:v>
                </c:pt>
                <c:pt idx="27">
                  <c:v>г.о. Химки, Лобня, Долгопрудный</c:v>
                </c:pt>
                <c:pt idx="28">
                  <c:v>г. Видное и р-он</c:v>
                </c:pt>
                <c:pt idx="29">
                  <c:v>г. Щелково и р-он, г. Фрязино</c:v>
                </c:pt>
                <c:pt idx="30">
                  <c:v>г. Люберцы и р-он, г. Дзержинский</c:v>
                </c:pt>
                <c:pt idx="31">
                  <c:v>г. Кашира, Сер.-Прудский р-он</c:v>
                </c:pt>
                <c:pt idx="32">
                  <c:v>г. Волоколамск и р-он</c:v>
                </c:pt>
                <c:pt idx="33">
                  <c:v>мкр. Железнодорожный, мкр Реутов</c:v>
                </c:pt>
                <c:pt idx="34">
                  <c:v>г. Можайск, Рузский р-он</c:v>
                </c:pt>
                <c:pt idx="35">
                  <c:v>г. Одинцово и р-он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1914</c:v>
                </c:pt>
                <c:pt idx="1">
                  <c:v>1107</c:v>
                </c:pt>
                <c:pt idx="2">
                  <c:v>2320</c:v>
                </c:pt>
                <c:pt idx="3">
                  <c:v>3004</c:v>
                </c:pt>
                <c:pt idx="4">
                  <c:v>914</c:v>
                </c:pt>
                <c:pt idx="5">
                  <c:v>1961</c:v>
                </c:pt>
                <c:pt idx="6">
                  <c:v>1289</c:v>
                </c:pt>
                <c:pt idx="7">
                  <c:v>4729</c:v>
                </c:pt>
                <c:pt idx="8">
                  <c:v>5747</c:v>
                </c:pt>
                <c:pt idx="9">
                  <c:v>1267</c:v>
                </c:pt>
                <c:pt idx="10">
                  <c:v>2591</c:v>
                </c:pt>
                <c:pt idx="11">
                  <c:v>1035</c:v>
                </c:pt>
                <c:pt idx="12">
                  <c:v>2882</c:v>
                </c:pt>
                <c:pt idx="13">
                  <c:v>2268</c:v>
                </c:pt>
                <c:pt idx="14">
                  <c:v>1271</c:v>
                </c:pt>
                <c:pt idx="15">
                  <c:v>1096</c:v>
                </c:pt>
                <c:pt idx="16">
                  <c:v>1609</c:v>
                </c:pt>
                <c:pt idx="17">
                  <c:v>4353</c:v>
                </c:pt>
                <c:pt idx="18">
                  <c:v>2034</c:v>
                </c:pt>
                <c:pt idx="19">
                  <c:v>3130</c:v>
                </c:pt>
                <c:pt idx="20">
                  <c:v>723</c:v>
                </c:pt>
                <c:pt idx="21">
                  <c:v>3938</c:v>
                </c:pt>
                <c:pt idx="22">
                  <c:v>2448</c:v>
                </c:pt>
                <c:pt idx="23">
                  <c:v>835</c:v>
                </c:pt>
                <c:pt idx="24">
                  <c:v>2005</c:v>
                </c:pt>
                <c:pt idx="25">
                  <c:v>2370</c:v>
                </c:pt>
                <c:pt idx="26">
                  <c:v>985</c:v>
                </c:pt>
                <c:pt idx="27">
                  <c:v>5584</c:v>
                </c:pt>
                <c:pt idx="28">
                  <c:v>1649</c:v>
                </c:pt>
                <c:pt idx="29">
                  <c:v>2500</c:v>
                </c:pt>
                <c:pt idx="30">
                  <c:v>7585</c:v>
                </c:pt>
                <c:pt idx="31">
                  <c:v>845</c:v>
                </c:pt>
                <c:pt idx="32">
                  <c:v>1110</c:v>
                </c:pt>
                <c:pt idx="33">
                  <c:v>3725</c:v>
                </c:pt>
                <c:pt idx="34">
                  <c:v>1818</c:v>
                </c:pt>
                <c:pt idx="35">
                  <c:v>5836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ККТ в "новом порядке"</c:v>
                </c:pt>
              </c:strCache>
            </c:strRef>
          </c:tx>
          <c:spPr>
            <a:solidFill>
              <a:srgbClr val="2DBDB6"/>
            </a:solidFill>
            <a:ln w="9012">
              <a:solidFill>
                <a:srgbClr val="7030A0"/>
              </a:solidFill>
              <a:prstDash val="solid"/>
            </a:ln>
          </c:spPr>
          <c:invertIfNegative val="0"/>
          <c:cat>
            <c:strRef>
              <c:f>Sheet1!$B$1:$AK$1</c:f>
              <c:strCache>
                <c:ptCount val="36"/>
                <c:pt idx="0">
                  <c:v>Балашиха</c:v>
                </c:pt>
                <c:pt idx="1">
                  <c:v>Воскресенск</c:v>
                </c:pt>
                <c:pt idx="2">
                  <c:v>Дмитров</c:v>
                </c:pt>
                <c:pt idx="3">
                  <c:v>Домодедово</c:v>
                </c:pt>
                <c:pt idx="4">
                  <c:v>Егорьевск</c:v>
                </c:pt>
                <c:pt idx="5">
                  <c:v>Истра</c:v>
                </c:pt>
                <c:pt idx="6">
                  <c:v>Клин</c:v>
                </c:pt>
                <c:pt idx="7">
                  <c:v>Красногорск</c:v>
                </c:pt>
                <c:pt idx="8">
                  <c:v>Мытищи</c:v>
                </c:pt>
                <c:pt idx="9">
                  <c:v>Наро-Фоминск</c:v>
                </c:pt>
                <c:pt idx="10">
                  <c:v>Ногинск</c:v>
                </c:pt>
                <c:pt idx="11">
                  <c:v>Павловский Посад</c:v>
                </c:pt>
                <c:pt idx="12">
                  <c:v>Сергиев Посад</c:v>
                </c:pt>
                <c:pt idx="13">
                  <c:v>Солнечногорск</c:v>
                </c:pt>
                <c:pt idx="14">
                  <c:v>Ступино</c:v>
                </c:pt>
                <c:pt idx="15">
                  <c:v>Чехов</c:v>
                </c:pt>
                <c:pt idx="16">
                  <c:v>Электросталь</c:v>
                </c:pt>
                <c:pt idx="17">
                  <c:v>г. Раменское и р-он</c:v>
                </c:pt>
                <c:pt idx="18">
                  <c:v>г.о. Королев</c:v>
                </c:pt>
                <c:pt idx="19">
                  <c:v>г. Пушкино и р-он</c:v>
                </c:pt>
                <c:pt idx="20">
                  <c:v>г. Шатура, г. Рошаль</c:v>
                </c:pt>
                <c:pt idx="21">
                  <c:v>Подольский р-он, г. Климовск</c:v>
                </c:pt>
                <c:pt idx="22">
                  <c:v>г. Коломна, Коломенский р-он</c:v>
                </c:pt>
                <c:pt idx="23">
                  <c:v>г. Зарайск, Луховицкий р-он</c:v>
                </c:pt>
                <c:pt idx="24">
                  <c:v>г. Орехово-Зуево и р-он</c:v>
                </c:pt>
                <c:pt idx="25">
                  <c:v>г. Серпухов и р-он</c:v>
                </c:pt>
                <c:pt idx="26">
                  <c:v>г. Дубна, Талдомский р-он</c:v>
                </c:pt>
                <c:pt idx="27">
                  <c:v>г.о. Химки, Лобня, Долгопрудный</c:v>
                </c:pt>
                <c:pt idx="28">
                  <c:v>г. Видное и р-он</c:v>
                </c:pt>
                <c:pt idx="29">
                  <c:v>г. Щелково и р-он, г. Фрязино</c:v>
                </c:pt>
                <c:pt idx="30">
                  <c:v>г. Люберцы и р-он, г. Дзержинский</c:v>
                </c:pt>
                <c:pt idx="31">
                  <c:v>г. Кашира, Сер.-Прудский р-он</c:v>
                </c:pt>
                <c:pt idx="32">
                  <c:v>г. Волоколамск и р-он</c:v>
                </c:pt>
                <c:pt idx="33">
                  <c:v>мкр. Железнодорожный, мкр Реутов</c:v>
                </c:pt>
                <c:pt idx="34">
                  <c:v>г. Можайск, Рузский р-он</c:v>
                </c:pt>
                <c:pt idx="35">
                  <c:v>г. Одинцово и р-он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1284</c:v>
                </c:pt>
                <c:pt idx="1">
                  <c:v>722</c:v>
                </c:pt>
                <c:pt idx="2">
                  <c:v>748</c:v>
                </c:pt>
                <c:pt idx="3">
                  <c:v>1061</c:v>
                </c:pt>
                <c:pt idx="4">
                  <c:v>463</c:v>
                </c:pt>
                <c:pt idx="5">
                  <c:v>892</c:v>
                </c:pt>
                <c:pt idx="6">
                  <c:v>670</c:v>
                </c:pt>
                <c:pt idx="7">
                  <c:v>2439</c:v>
                </c:pt>
                <c:pt idx="8">
                  <c:v>2548</c:v>
                </c:pt>
                <c:pt idx="9">
                  <c:v>730</c:v>
                </c:pt>
                <c:pt idx="10">
                  <c:v>1165</c:v>
                </c:pt>
                <c:pt idx="11">
                  <c:v>384</c:v>
                </c:pt>
                <c:pt idx="12">
                  <c:v>1069</c:v>
                </c:pt>
                <c:pt idx="13">
                  <c:v>1299</c:v>
                </c:pt>
                <c:pt idx="14">
                  <c:v>687</c:v>
                </c:pt>
                <c:pt idx="15">
                  <c:v>651</c:v>
                </c:pt>
                <c:pt idx="16">
                  <c:v>641</c:v>
                </c:pt>
                <c:pt idx="17">
                  <c:v>1911</c:v>
                </c:pt>
                <c:pt idx="18">
                  <c:v>812</c:v>
                </c:pt>
                <c:pt idx="19">
                  <c:v>1079</c:v>
                </c:pt>
                <c:pt idx="20">
                  <c:v>293</c:v>
                </c:pt>
                <c:pt idx="21">
                  <c:v>1743</c:v>
                </c:pt>
                <c:pt idx="22">
                  <c:v>1142</c:v>
                </c:pt>
                <c:pt idx="23">
                  <c:v>490</c:v>
                </c:pt>
                <c:pt idx="24">
                  <c:v>980</c:v>
                </c:pt>
                <c:pt idx="25">
                  <c:v>1117</c:v>
                </c:pt>
                <c:pt idx="26">
                  <c:v>315</c:v>
                </c:pt>
                <c:pt idx="27">
                  <c:v>2960</c:v>
                </c:pt>
                <c:pt idx="28">
                  <c:v>1150</c:v>
                </c:pt>
                <c:pt idx="29">
                  <c:v>1474</c:v>
                </c:pt>
                <c:pt idx="30">
                  <c:v>3240</c:v>
                </c:pt>
                <c:pt idx="31">
                  <c:v>335</c:v>
                </c:pt>
                <c:pt idx="32">
                  <c:v>380</c:v>
                </c:pt>
                <c:pt idx="33">
                  <c:v>1739</c:v>
                </c:pt>
                <c:pt idx="34">
                  <c:v>737</c:v>
                </c:pt>
                <c:pt idx="35">
                  <c:v>2741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3040"/>
        <c:axId val="47981696"/>
      </c:barChart>
      <c:catAx>
        <c:axId val="47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55">
            <a:solidFill>
              <a:srgbClr val="000000"/>
            </a:solidFill>
            <a:prstDash val="solid"/>
          </a:ln>
        </c:spPr>
        <c:txPr>
          <a:bodyPr rot="4080000" vert="horz"/>
          <a:lstStyle/>
          <a:p>
            <a:pPr>
              <a:defRPr sz="714" b="1" i="0" u="none" strike="noStrike" baseline="0">
                <a:solidFill>
                  <a:srgbClr val="005AA9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798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81696"/>
        <c:scaling>
          <c:orientation val="minMax"/>
          <c:max val="8000"/>
          <c:min val="0"/>
        </c:scaling>
        <c:delete val="0"/>
        <c:axPos val="l"/>
        <c:majorGridlines>
          <c:spPr>
            <a:ln w="225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4" b="1" i="0" u="none" strike="noStrike" baseline="0">
                <a:solidFill>
                  <a:srgbClr val="005AA9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7943040"/>
        <c:crosses val="autoZero"/>
        <c:crossBetween val="between"/>
        <c:majorUnit val="500"/>
        <c:minorUnit val="16"/>
      </c:valAx>
      <c:spPr>
        <a:noFill/>
        <a:ln w="9595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1283282327139293E-4"/>
          <c:y val="0.92390962125621867"/>
          <c:w val="0.67685096620838225"/>
          <c:h val="5.6847335892719737E-2"/>
        </c:manualLayout>
      </c:layout>
      <c:overlay val="0"/>
      <c:spPr>
        <a:noFill/>
        <a:ln w="1803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5AA9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0.12275</cdr:x>
      <cdr:y>0.326</cdr:y>
    </cdr:from>
    <cdr:to>
      <cdr:x>0.12275</cdr:x>
      <cdr:y>0.326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47007" y="171881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0.11675</cdr:x>
      <cdr:y>0.328</cdr:y>
    </cdr:from>
    <cdr:to>
      <cdr:x>0.11675</cdr:x>
      <cdr:y>0.328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995515" y="172401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-508000" y="-1509713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2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1" y="3"/>
            <a:ext cx="6878241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9"/>
          <a:stretch/>
        </p:blipFill>
        <p:spPr bwMode="auto">
          <a:xfrm>
            <a:off x="1" y="0"/>
            <a:ext cx="4448263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584" y="4495428"/>
            <a:ext cx="6400800" cy="6480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600" b="1" dirty="0" smtClean="0"/>
              <a:t>Москва</a:t>
            </a:r>
          </a:p>
          <a:p>
            <a:r>
              <a:rPr lang="ru-RU" sz="1600" b="1" dirty="0" smtClean="0"/>
              <a:t>22.</a:t>
            </a:r>
            <a:r>
              <a:rPr lang="en-US" sz="1600" b="1" dirty="0" smtClean="0"/>
              <a:t>06</a:t>
            </a:r>
            <a:r>
              <a:rPr lang="ru-RU" sz="1600" b="1" dirty="0" smtClean="0"/>
              <a:t>.201</a:t>
            </a:r>
            <a:r>
              <a:rPr lang="en-US" sz="1600" b="1" dirty="0" smtClean="0"/>
              <a:t>7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139702"/>
            <a:ext cx="5832648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ФЕДЕРАЛЬНОЙ НАЛОГОВОЙ СЛУЖБ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Ы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МОСКОВСКОЙ ОБЛАСТИ</a:t>
            </a:r>
            <a:b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800" b="1" dirty="0">
                <a:solidFill>
                  <a:schemeClr val="bg1"/>
                </a:solidFill>
              </a:rPr>
              <a:t>МИНИСТЕРСТВО ПОТРЕБИТЕЛЬСКОГО РЫНКА И УСЛУГ МОСКОВСКОЙ </a:t>
            </a:r>
            <a:r>
              <a:rPr lang="ru-RU" sz="1800" b="1" dirty="0" smtClean="0">
                <a:solidFill>
                  <a:schemeClr val="bg1"/>
                </a:solidFill>
              </a:rPr>
              <a:t>ОБЛАСТИ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Dunin\Desktop\ВКС 15.06\moskovskaya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04815"/>
            <a:ext cx="1080120" cy="13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1220" y="2698460"/>
            <a:ext cx="8136905" cy="325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Заключение договора на передачу фискальных данных с Оператором фискальных данных (ОФД)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302407" y="4479012"/>
            <a:ext cx="305598" cy="123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3558" y="339502"/>
            <a:ext cx="7704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Установить соответствие кассового аппарата (информация на сайте ФНС)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6291" y="817547"/>
            <a:ext cx="135539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66B3"/>
                </a:solidFill>
              </a:rPr>
              <a:t>Соответствует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803" y="817547"/>
            <a:ext cx="24778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Не соответствует, </a:t>
            </a:r>
          </a:p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возможна модернизация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817547"/>
            <a:ext cx="24778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Не соответствует, модернизация невозможна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316911" y="1139377"/>
            <a:ext cx="288032" cy="1041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189277" y="1355402"/>
            <a:ext cx="291430" cy="12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441147" y="1348202"/>
            <a:ext cx="302845" cy="15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4088" y="1496063"/>
            <a:ext cx="2477898" cy="499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Приобретение кассового аппарата нового образца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592" y="1496063"/>
            <a:ext cx="2814691" cy="499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Установка пакета модернизации для старой кассы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1221" y="2176731"/>
            <a:ext cx="8136904" cy="341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Приобретение фискального накопителя (если кассовый аппарат в стартовом пакете не оборудован ФН)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189277" y="2025831"/>
            <a:ext cx="288032" cy="126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519418" y="2025831"/>
            <a:ext cx="288032" cy="154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315917" y="2544620"/>
            <a:ext cx="288032" cy="153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9"/>
          <p:cNvSpPr>
            <a:spLocks noGrp="1"/>
          </p:cNvSpPr>
          <p:nvPr>
            <p:ph type="title"/>
          </p:nvPr>
        </p:nvSpPr>
        <p:spPr>
          <a:xfrm>
            <a:off x="585266" y="-20909"/>
            <a:ext cx="8490843" cy="35356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66B3"/>
                </a:solidFill>
                <a:cs typeface="Times New Roman" pitchFamily="18" charset="0"/>
              </a:rPr>
              <a:t>Процедура регистрации контрольно – кассовой техники по «новому порядку»</a:t>
            </a:r>
            <a:endParaRPr lang="ru-RU" sz="1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1458" y="3187432"/>
            <a:ext cx="7198871" cy="297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Регистрация кассового аппарата в ФНС (не более 5 дней)</a:t>
            </a:r>
            <a:endParaRPr lang="ru-RU" dirty="0">
              <a:solidFill>
                <a:srgbClr val="0066B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4025" y="348459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Посредством «Личного кабинета налогоплательщика» на сайте ФНС России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77599" y="3484132"/>
            <a:ext cx="3614741" cy="494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 заявлению на бумажном носителе в любой Инспекции ФНС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8729" y="398180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Получение регистрационных данных от ФНС России через личный кабинет. 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2341" y="398180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Получение регистрационных данных в Инспекции ФНС на бумажном носителе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3102" y="4593230"/>
            <a:ext cx="8090725" cy="417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Внесение полученных регистрационных данных в кассовый  аппарат</a:t>
            </a:r>
            <a:br>
              <a:rPr lang="ru-RU" sz="1400" dirty="0" smtClean="0">
                <a:solidFill>
                  <a:srgbClr val="0066B3"/>
                </a:solidFill>
              </a:rPr>
            </a:br>
            <a:r>
              <a:rPr lang="ru-RU" sz="1400" dirty="0" smtClean="0">
                <a:solidFill>
                  <a:srgbClr val="0066B3"/>
                </a:solidFill>
              </a:rPr>
              <a:t>Работа в новом порядке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319972" y="3024224"/>
            <a:ext cx="288032" cy="153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581657" y="123478"/>
            <a:ext cx="7548638" cy="68738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Различие кассовых чеков «старого порядка» и «нового порядка»</a:t>
            </a:r>
            <a:endParaRPr lang="ru-RU" sz="1800" dirty="0"/>
          </a:p>
        </p:txBody>
      </p:sp>
      <p:pic>
        <p:nvPicPr>
          <p:cNvPr id="43011" name="Picture 3" descr="E:\11bb92e61a6c4a24fb1ec9988994be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9" y="627534"/>
            <a:ext cx="4547973" cy="43924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6056" y="1347614"/>
            <a:ext cx="3744416" cy="1296144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Чек нового образца.</a:t>
            </a:r>
          </a:p>
          <a:p>
            <a:pPr algn="ctr"/>
            <a:r>
              <a:rPr lang="ru-RU" dirty="0" smtClean="0">
                <a:solidFill>
                  <a:srgbClr val="0066B3"/>
                </a:solidFill>
              </a:rPr>
              <a:t>Самое заметное отличие нового чека контрольно – кассовой техники – это наличие на чеке </a:t>
            </a:r>
            <a:r>
              <a:rPr lang="en-US" dirty="0" smtClean="0">
                <a:solidFill>
                  <a:srgbClr val="0066B3"/>
                </a:solidFill>
              </a:rPr>
              <a:t>QR </a:t>
            </a:r>
            <a:r>
              <a:rPr lang="ru-RU" dirty="0" smtClean="0">
                <a:solidFill>
                  <a:srgbClr val="0066B3"/>
                </a:solidFill>
              </a:rPr>
              <a:t>кода</a:t>
            </a:r>
            <a:endParaRPr lang="ru-RU" dirty="0">
              <a:solidFill>
                <a:srgbClr val="0066B3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11" idx="2"/>
          </p:cNvCxnSpPr>
          <p:nvPr/>
        </p:nvCxnSpPr>
        <p:spPr>
          <a:xfrm rot="5400000">
            <a:off x="4608004" y="1239602"/>
            <a:ext cx="936104" cy="374441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E:\239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03798"/>
            <a:ext cx="1987526" cy="187220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322564" y="3579863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Чек старого образца</a:t>
            </a:r>
            <a:endParaRPr lang="ru-RU" dirty="0">
              <a:solidFill>
                <a:srgbClr val="0066B3"/>
              </a:solidFill>
            </a:endParaRPr>
          </a:p>
        </p:txBody>
      </p:sp>
      <p:cxnSp>
        <p:nvCxnSpPr>
          <p:cNvPr id="28" name="Shape 27"/>
          <p:cNvCxnSpPr>
            <a:stCxn id="26" idx="2"/>
          </p:cNvCxnSpPr>
          <p:nvPr/>
        </p:nvCxnSpPr>
        <p:spPr>
          <a:xfrm rot="16200000" flipH="1">
            <a:off x="5618708" y="3795887"/>
            <a:ext cx="432048" cy="10081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224724" y="4497772"/>
            <a:ext cx="8280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58AF"/>
                </a:solidFill>
              </a:rPr>
              <a:t>*Если </a:t>
            </a:r>
            <a:r>
              <a:rPr lang="ru-RU" sz="1200" dirty="0">
                <a:solidFill>
                  <a:srgbClr val="0058AF"/>
                </a:solidFill>
              </a:rPr>
              <a:t>покупатель предоставил абонентский номер или </a:t>
            </a:r>
            <a:r>
              <a:rPr lang="ru-RU" sz="1200" dirty="0" smtClean="0">
                <a:solidFill>
                  <a:srgbClr val="0058AF"/>
                </a:solidFill>
              </a:rPr>
              <a:t>эл. почту</a:t>
            </a:r>
            <a:r>
              <a:rPr lang="en-US" sz="1200" dirty="0" smtClean="0">
                <a:solidFill>
                  <a:srgbClr val="0058AF"/>
                </a:solidFill>
              </a:rPr>
              <a:t> </a:t>
            </a:r>
            <a:r>
              <a:rPr lang="ru-RU" sz="1200" dirty="0" smtClean="0">
                <a:solidFill>
                  <a:srgbClr val="0058AF"/>
                </a:solidFill>
              </a:rPr>
              <a:t>до </a:t>
            </a:r>
            <a:r>
              <a:rPr lang="ru-RU" sz="1200" dirty="0">
                <a:solidFill>
                  <a:srgbClr val="0058AF"/>
                </a:solidFill>
              </a:rPr>
              <a:t>момента расчета и в случае технической возможности.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2499742"/>
            <a:ext cx="1960669" cy="13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30056" y="3000916"/>
            <a:ext cx="3735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dirty="0" smtClean="0"/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Абонентский номер либо Электронную почту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05668"/>
            <a:ext cx="1630464" cy="1534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08370"/>
            <a:ext cx="8352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58AF"/>
                </a:solidFill>
              </a:rPr>
              <a:t>Электронный чек </a:t>
            </a:r>
            <a:r>
              <a:rPr lang="ru-RU" sz="1500" dirty="0">
                <a:solidFill>
                  <a:srgbClr val="0058AF"/>
                </a:solidFill>
              </a:rPr>
              <a:t>– кассовый чек в электронном виде, полученный покупателем от продавца </a:t>
            </a:r>
            <a:endParaRPr lang="en-US" sz="1500" dirty="0" smtClean="0">
              <a:solidFill>
                <a:srgbClr val="0058AF"/>
              </a:solidFill>
            </a:endParaRPr>
          </a:p>
          <a:p>
            <a:pPr algn="just"/>
            <a:r>
              <a:rPr lang="ru-RU" sz="1500" dirty="0" smtClean="0">
                <a:solidFill>
                  <a:srgbClr val="0058AF"/>
                </a:solidFill>
              </a:rPr>
              <a:t>на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мобильное </a:t>
            </a:r>
            <a:r>
              <a:rPr lang="ru-RU" sz="1500" dirty="0">
                <a:solidFill>
                  <a:srgbClr val="0058AF"/>
                </a:solidFill>
              </a:rPr>
              <a:t>устройство или электронную почту. Является полным аналогом бумажного чека.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39552" y="3939901"/>
            <a:ext cx="78638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63"/>
              </a:spcBef>
            </a:pPr>
            <a:r>
              <a:rPr lang="ru-RU" sz="1500" dirty="0">
                <a:solidFill>
                  <a:srgbClr val="0058AF"/>
                </a:solidFill>
              </a:rPr>
              <a:t>Отправка чека в электронном виде осуществляется либо пользователем ККТ самостоятельно, либо через оператора фискальных данных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934155" y="240491"/>
            <a:ext cx="6941578" cy="243027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Кассовый чек</a:t>
            </a:r>
            <a:r>
              <a:rPr lang="en-US" dirty="0"/>
              <a:t> </a:t>
            </a:r>
            <a:r>
              <a:rPr lang="ru-RU" dirty="0"/>
              <a:t>в электронном виде</a:t>
            </a: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67544" y="1177639"/>
            <a:ext cx="835292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563"/>
              </a:spcBef>
            </a:pPr>
            <a:r>
              <a:rPr lang="ru-RU" sz="1500" dirty="0" smtClean="0">
                <a:solidFill>
                  <a:srgbClr val="0058AF"/>
                </a:solidFill>
              </a:rPr>
              <a:t>Электронный чек удобен для обмена/возврата товара, обращения по гарантийным случаям,</a:t>
            </a:r>
            <a:r>
              <a:rPr lang="en-US" sz="1500" dirty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документального подтверждения расходов в командировках и др. случаях, когда чек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требуется предъявить по прошествии длительного времени со дня покупки.</a:t>
            </a:r>
            <a:endParaRPr lang="ru-RU" sz="1500" dirty="0">
              <a:solidFill>
                <a:srgbClr val="0058AF"/>
              </a:solidFill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467544" y="1851670"/>
            <a:ext cx="82809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63"/>
              </a:spcBef>
            </a:pPr>
            <a:r>
              <a:rPr lang="ru-RU" sz="1500" dirty="0">
                <a:solidFill>
                  <a:srgbClr val="0058AF"/>
                </a:solidFill>
              </a:rPr>
              <a:t>При осуществлении расчета продавец обязан выдать кассовый чек на </a:t>
            </a:r>
            <a:r>
              <a:rPr lang="ru-RU" sz="1500" dirty="0" smtClean="0">
                <a:solidFill>
                  <a:srgbClr val="0058AF"/>
                </a:solidFill>
              </a:rPr>
              <a:t>бумажном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носителе </a:t>
            </a:r>
            <a:r>
              <a:rPr lang="ru-RU" sz="1500" dirty="0">
                <a:solidFill>
                  <a:srgbClr val="0058AF"/>
                </a:solidFill>
              </a:rPr>
              <a:t>и (или) направить в электронном виде покупателю на*:</a:t>
            </a:r>
          </a:p>
        </p:txBody>
      </p:sp>
    </p:spTree>
    <p:extLst>
      <p:ext uri="{BB962C8B-B14F-4D97-AF65-F5344CB8AC3E}">
        <p14:creationId xmlns:p14="http://schemas.microsoft.com/office/powerpoint/2010/main" val="1313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2"/>
          <p:cNvSpPr txBox="1">
            <a:spLocks/>
          </p:cNvSpPr>
          <p:nvPr/>
        </p:nvSpPr>
        <p:spPr>
          <a:xfrm>
            <a:off x="934155" y="239035"/>
            <a:ext cx="6941578" cy="243027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Кассовый чек</a:t>
            </a:r>
            <a:r>
              <a:rPr lang="en-US" dirty="0"/>
              <a:t> </a:t>
            </a:r>
            <a:r>
              <a:rPr lang="ru-RU" dirty="0"/>
              <a:t>в электронном виде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740799"/>
            <a:ext cx="2699791" cy="4351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3676"/>
            <a:ext cx="2808311" cy="4328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2056"/>
            <a:ext cx="2232248" cy="4329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651" y="402218"/>
            <a:ext cx="604653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SMS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02218"/>
            <a:ext cx="780984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E-mail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02218"/>
            <a:ext cx="1629613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SMS + </a:t>
            </a:r>
            <a:r>
              <a:rPr lang="ru-RU" sz="1600" dirty="0"/>
              <a:t>браузер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Приложение для проверки кассовых чеков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DOCUME~1\5000-9~1\LOCALS~1\Temp\Rar$DR24.141\Screenshot_20170606-1646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91630"/>
            <a:ext cx="1872208" cy="33283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15816" y="1275606"/>
            <a:ext cx="475252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Для платформ</a:t>
            </a:r>
            <a:r>
              <a:rPr lang="en-US" dirty="0" smtClean="0">
                <a:solidFill>
                  <a:srgbClr val="0066B3"/>
                </a:solidFill>
              </a:rPr>
              <a:t> android </a:t>
            </a:r>
            <a:r>
              <a:rPr lang="ru-RU" dirty="0" smtClean="0">
                <a:solidFill>
                  <a:srgbClr val="0066B3"/>
                </a:solidFill>
              </a:rPr>
              <a:t>и</a:t>
            </a:r>
            <a:r>
              <a:rPr lang="en-US" dirty="0" smtClean="0">
                <a:solidFill>
                  <a:srgbClr val="0066B3"/>
                </a:solidFill>
              </a:rPr>
              <a:t> ios</a:t>
            </a:r>
            <a:r>
              <a:rPr lang="ru-RU" dirty="0" smtClean="0">
                <a:solidFill>
                  <a:srgbClr val="0066B3"/>
                </a:solidFill>
              </a:rPr>
              <a:t> разработано специальное приложение для проверки контрольно – кассовых чеков в режиме он – лайн:</a:t>
            </a:r>
          </a:p>
          <a:p>
            <a:pPr algn="ctr"/>
            <a:endParaRPr lang="ru-RU" dirty="0" smtClean="0">
              <a:solidFill>
                <a:srgbClr val="0066B3"/>
              </a:solidFill>
            </a:endParaRPr>
          </a:p>
          <a:p>
            <a:pPr algn="ctr"/>
            <a:r>
              <a:rPr lang="ru-RU" b="1" dirty="0" smtClean="0">
                <a:solidFill>
                  <a:srgbClr val="0066B3"/>
                </a:solidFill>
              </a:rPr>
              <a:t>«Проверка кассового чека в ФНС России»</a:t>
            </a:r>
            <a:endParaRPr lang="ru-RU" b="1" dirty="0">
              <a:solidFill>
                <a:srgbClr val="0066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267494"/>
            <a:ext cx="7548638" cy="42877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Проверка кассового чека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C:\DOCUME~1\5000-9~1\LOCALS~1\Temp\Rar$DR21.657\Screenshot_20170606-1646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43558"/>
            <a:ext cx="1701188" cy="3024336"/>
          </a:xfrm>
          <a:prstGeom prst="rect">
            <a:avLst/>
          </a:prstGeom>
          <a:noFill/>
        </p:spPr>
      </p:pic>
      <p:pic>
        <p:nvPicPr>
          <p:cNvPr id="14" name="Picture 2" descr="C:\DOCUME~1\5000-9~1\LOCALS~1\Temp\Rar$DR16.391\Screenshot_20170606-1647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42392"/>
            <a:ext cx="1689636" cy="30037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5576" y="3872508"/>
            <a:ext cx="1701188" cy="1147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 меню приложения предусмотрен обширный функционал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9792" y="3921274"/>
            <a:ext cx="1689636" cy="102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Приложением считывается </a:t>
            </a:r>
            <a:r>
              <a:rPr lang="en-US" sz="1400" dirty="0" smtClean="0">
                <a:solidFill>
                  <a:srgbClr val="0066B3"/>
                </a:solidFill>
              </a:rPr>
              <a:t>QR</a:t>
            </a:r>
            <a:r>
              <a:rPr lang="ru-RU" sz="1400" dirty="0" smtClean="0">
                <a:solidFill>
                  <a:srgbClr val="0066B3"/>
                </a:solidFill>
              </a:rPr>
              <a:t> код на чеке и выводит данные по чеку</a:t>
            </a:r>
            <a:endParaRPr lang="ru-RU" sz="1400" dirty="0">
              <a:solidFill>
                <a:srgbClr val="0066B3"/>
              </a:solidFill>
            </a:endParaRPr>
          </a:p>
        </p:txBody>
      </p:sp>
      <p:pic>
        <p:nvPicPr>
          <p:cNvPr id="16" name="Picture 6" descr="C:\DOCUME~1\5000-9~1\LOCALS~1\Temp\Rar$DR11.407\Screenshot_20170606-164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212" y="843558"/>
            <a:ext cx="1688980" cy="30026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674466" y="3939902"/>
            <a:ext cx="15624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 определении чека выводятся данные по чеку</a:t>
            </a:r>
            <a:endParaRPr lang="ru-RU" sz="1400" dirty="0">
              <a:solidFill>
                <a:srgbClr val="0066B3"/>
              </a:solidFill>
            </a:endParaRPr>
          </a:p>
        </p:txBody>
      </p:sp>
      <p:pic>
        <p:nvPicPr>
          <p:cNvPr id="20" name="Picture 5" descr="C:\DOCUME~1\5000-9~1\LOCALS~1\Temp\Rar$DR07.094\Screenshot_20170606-1647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832520"/>
            <a:ext cx="1695189" cy="301367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516216" y="3945612"/>
            <a:ext cx="17281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Если чек легитимен, то приложение сообщит об этом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2715766"/>
            <a:ext cx="1440160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51470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Проверка кассового чека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~1\5000-9~1\LOCALS~1\Temp\Rar$DR00.016\Screenshot_20170606-1648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483" y="827557"/>
            <a:ext cx="1978381" cy="3517120"/>
          </a:xfrm>
          <a:prstGeom prst="rect">
            <a:avLst/>
          </a:prstGeom>
          <a:noFill/>
        </p:spPr>
      </p:pic>
      <p:pic>
        <p:nvPicPr>
          <p:cNvPr id="1027" name="Picture 3" descr="C:\DOCUME~1\5000-9~1\LOCALS~1\Temp\Rar$DR01.641\Screenshot_20170606-164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523" y="827557"/>
            <a:ext cx="1978380" cy="3517120"/>
          </a:xfrm>
          <a:prstGeom prst="rect">
            <a:avLst/>
          </a:prstGeom>
          <a:noFill/>
        </p:spPr>
      </p:pic>
      <p:pic>
        <p:nvPicPr>
          <p:cNvPr id="1028" name="Picture 4" descr="C:\DOCUME~1\5000-9~1\LOCALS~1\Temp\Rar$DR04.985\Screenshot_20170606-1648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827557"/>
            <a:ext cx="1978380" cy="35171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4283940"/>
            <a:ext cx="1872208" cy="715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Можно получить чек в электронном виде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9713" y="4267560"/>
            <a:ext cx="3024336" cy="731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Получить электронный образ и сохранить его в историю покупок</a:t>
            </a:r>
            <a:endParaRPr lang="ru-RU" sz="1400" dirty="0">
              <a:solidFill>
                <a:srgbClr val="0066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257447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Ответственность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934155" y="1240760"/>
            <a:ext cx="7641895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0" indent="-31750" algn="just">
              <a:lnSpc>
                <a:spcPct val="90000"/>
              </a:lnSpc>
              <a:spcBef>
                <a:spcPts val="563"/>
              </a:spcBef>
            </a:pPr>
            <a:r>
              <a:rPr lang="ru-RU" sz="1800" dirty="0" smtClean="0">
                <a:solidFill>
                  <a:srgbClr val="0058AF"/>
                </a:solidFill>
              </a:rPr>
              <a:t>Ответственность </a:t>
            </a:r>
            <a:r>
              <a:rPr lang="ru-RU" sz="1800" dirty="0">
                <a:solidFill>
                  <a:srgbClr val="0058AF"/>
                </a:solidFill>
              </a:rPr>
              <a:t>за нарушение норм о применении </a:t>
            </a:r>
            <a:r>
              <a:rPr lang="ru-RU" sz="1800" dirty="0" smtClean="0">
                <a:solidFill>
                  <a:srgbClr val="0058AF"/>
                </a:solidFill>
              </a:rPr>
              <a:t>ККТ закреплена </a:t>
            </a:r>
            <a:r>
              <a:rPr lang="ru-RU" sz="1800" dirty="0">
                <a:solidFill>
                  <a:srgbClr val="0058AF"/>
                </a:solidFill>
              </a:rPr>
              <a:t>в </a:t>
            </a:r>
            <a:r>
              <a:rPr lang="ru-RU" sz="1800" b="1" dirty="0">
                <a:solidFill>
                  <a:srgbClr val="0058AF"/>
                </a:solidFill>
              </a:rPr>
              <a:t>ст. 14.5</a:t>
            </a:r>
            <a:r>
              <a:rPr lang="ru-RU" sz="1800" dirty="0">
                <a:solidFill>
                  <a:srgbClr val="0058AF"/>
                </a:solidFill>
              </a:rPr>
              <a:t> Кодекса Российской Федерации об административных </a:t>
            </a:r>
            <a:r>
              <a:rPr lang="ru-RU" sz="1800" dirty="0" smtClean="0">
                <a:solidFill>
                  <a:srgbClr val="0058AF"/>
                </a:solidFill>
              </a:rPr>
              <a:t>правонарушениях.</a:t>
            </a:r>
          </a:p>
          <a:p>
            <a:pPr marL="300038" indent="-34925" algn="just">
              <a:lnSpc>
                <a:spcPct val="90000"/>
              </a:lnSpc>
              <a:spcBef>
                <a:spcPts val="563"/>
              </a:spcBef>
            </a:pPr>
            <a:endParaRPr lang="ru-RU" sz="1800" dirty="0" smtClean="0">
              <a:solidFill>
                <a:srgbClr val="0058AF"/>
              </a:solidFill>
            </a:endParaRPr>
          </a:p>
          <a:p>
            <a:pPr algn="just"/>
            <a:r>
              <a:rPr lang="ru-RU" sz="1800" dirty="0" smtClean="0">
                <a:solidFill>
                  <a:srgbClr val="0058AF"/>
                </a:solidFill>
              </a:rPr>
              <a:t>В частности, в соответствии с п.2, неприменение ККТ в установленных законодательством РФ о применении ККТ случаях влечет наложение административного штрафа на юридических лиц - от трех четвертых до одного размера суммы расчета, но </a:t>
            </a:r>
            <a:r>
              <a:rPr lang="ru-RU" sz="1800" b="1" dirty="0" smtClean="0">
                <a:solidFill>
                  <a:srgbClr val="0058AF"/>
                </a:solidFill>
              </a:rPr>
              <a:t>не менее 30 тыс. рублей</a:t>
            </a:r>
            <a:r>
              <a:rPr lang="ru-RU" sz="1800" dirty="0" smtClean="0">
                <a:solidFill>
                  <a:srgbClr val="0058AF"/>
                </a:solidFill>
              </a:rPr>
              <a:t>.</a:t>
            </a:r>
          </a:p>
          <a:p>
            <a:pPr marL="300038" indent="-34925" algn="just">
              <a:lnSpc>
                <a:spcPct val="90000"/>
              </a:lnSpc>
              <a:spcBef>
                <a:spcPts val="563"/>
              </a:spcBef>
            </a:pPr>
            <a:endParaRPr lang="ru-RU" dirty="0">
              <a:solidFill>
                <a:srgbClr val="0058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669257"/>
            <a:ext cx="7632700" cy="3206749"/>
          </a:xfrm>
        </p:spPr>
        <p:txBody>
          <a:bodyPr/>
          <a:lstStyle/>
          <a:p>
            <a:pPr marL="627405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Совместно с </a:t>
            </a:r>
            <a:r>
              <a:rPr lang="ru-RU" sz="1800" dirty="0"/>
              <a:t>местными инспекциями </a:t>
            </a:r>
            <a:r>
              <a:rPr lang="ru-RU" sz="1800" dirty="0" smtClean="0"/>
              <a:t>УФНС, </a:t>
            </a:r>
            <a:r>
              <a:rPr lang="ru-RU" sz="1800" dirty="0"/>
              <a:t>отделениями </a:t>
            </a:r>
            <a:r>
              <a:rPr lang="ru-RU" sz="1800" dirty="0" smtClean="0"/>
              <a:t>ТПП усилить </a:t>
            </a:r>
            <a:r>
              <a:rPr lang="ru-RU" sz="1800" dirty="0"/>
              <a:t>работу с хозяйствующими </a:t>
            </a:r>
            <a:r>
              <a:rPr lang="ru-RU" sz="1800" dirty="0" smtClean="0"/>
              <a:t>субъектами по переводу ККТ на новый порядок</a:t>
            </a:r>
          </a:p>
          <a:p>
            <a:pPr marL="627405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Разместить информацию по переводу ККТ на сайте ОМСУ</a:t>
            </a:r>
          </a:p>
          <a:p>
            <a:pPr marL="627405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/>
              <a:t>Разместить информацию по переводу ККТ </a:t>
            </a:r>
            <a:r>
              <a:rPr lang="ru-RU" sz="1800" dirty="0" smtClean="0"/>
              <a:t>в муниципальных СМИ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Поручени</a:t>
            </a:r>
            <a:r>
              <a:rPr lang="ru-RU" sz="1800" dirty="0"/>
              <a:t>я</a:t>
            </a:r>
            <a:r>
              <a:rPr lang="ru-RU" sz="1800" dirty="0" smtClean="0"/>
              <a:t> </a:t>
            </a:r>
            <a:r>
              <a:rPr lang="ru-RU" sz="1800" dirty="0" smtClean="0"/>
              <a:t>для </a:t>
            </a:r>
            <a:r>
              <a:rPr lang="ru-RU" sz="1800" dirty="0" smtClean="0"/>
              <a:t>ОМСУ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8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33805" y="195486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/>
              <a:t>Новый порядок применения контрольно – кассовой техники</a:t>
            </a:r>
            <a:br>
              <a:rPr lang="ru-RU" sz="1800" dirty="0" smtClean="0"/>
            </a:br>
            <a:r>
              <a:rPr lang="ru-RU" sz="1800" dirty="0" smtClean="0"/>
              <a:t>Переходные положения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2355726"/>
            <a:ext cx="1457922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(обычная или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упрощенная система)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1" y="3859968"/>
            <a:ext cx="1457921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1347614"/>
            <a:ext cx="936104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8124" y="1296716"/>
            <a:ext cx="955964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3" y="1347614"/>
            <a:ext cx="971262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96420" y="1707654"/>
            <a:ext cx="1622330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 год</a:t>
            </a:r>
            <a:endParaRPr lang="ru-RU" sz="1600" b="1" dirty="0"/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1542675" y="2211710"/>
            <a:ext cx="333531" cy="1512168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1896421" y="2211710"/>
            <a:ext cx="2963611" cy="504056"/>
          </a:xfrm>
          <a:prstGeom prst="homePlate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779912" y="1635646"/>
            <a:ext cx="0" cy="133214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ятиугольник 31"/>
          <p:cNvSpPr/>
          <p:nvPr/>
        </p:nvSpPr>
        <p:spPr>
          <a:xfrm>
            <a:off x="3786594" y="2756248"/>
            <a:ext cx="1073438" cy="576064"/>
          </a:xfrm>
          <a:prstGeom prst="homePlate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Регистрация только  по новому порядку</a:t>
            </a:r>
            <a:endParaRPr lang="ru-RU" sz="700" dirty="0"/>
          </a:p>
        </p:txBody>
      </p:sp>
      <p:cxnSp>
        <p:nvCxnSpPr>
          <p:cNvPr id="33" name="Прямая соединительная линия 32"/>
          <p:cNvCxnSpPr>
            <a:stCxn id="24" idx="2"/>
            <a:endCxn id="34" idx="1"/>
          </p:cNvCxnSpPr>
          <p:nvPr/>
        </p:nvCxnSpPr>
        <p:spPr>
          <a:xfrm flipH="1">
            <a:off x="4879282" y="1584748"/>
            <a:ext cx="6824" cy="19951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Пятиугольник 33"/>
          <p:cNvSpPr/>
          <p:nvPr/>
        </p:nvSpPr>
        <p:spPr>
          <a:xfrm>
            <a:off x="4879282" y="3363838"/>
            <a:ext cx="3365126" cy="432047"/>
          </a:xfrm>
          <a:prstGeom prst="homePlate">
            <a:avLst/>
          </a:prstGeom>
          <a:solidFill>
            <a:srgbClr val="D7192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25" idx="2"/>
          </p:cNvCxnSpPr>
          <p:nvPr/>
        </p:nvCxnSpPr>
        <p:spPr>
          <a:xfrm>
            <a:off x="7063844" y="1635646"/>
            <a:ext cx="28436" cy="32403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Левая фигурная скобка 35"/>
          <p:cNvSpPr/>
          <p:nvPr/>
        </p:nvSpPr>
        <p:spPr>
          <a:xfrm>
            <a:off x="1542674" y="4011909"/>
            <a:ext cx="333531" cy="838463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1896421" y="4083918"/>
            <a:ext cx="5167423" cy="432158"/>
          </a:xfrm>
          <a:prstGeom prst="homePlate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7078062" y="4299997"/>
            <a:ext cx="1310362" cy="445466"/>
          </a:xfrm>
          <a:prstGeom prst="homePlate">
            <a:avLst/>
          </a:prstGeom>
          <a:solidFill>
            <a:srgbClr val="D7192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Обязательный новый порядок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619672" y="1347614"/>
            <a:ext cx="1008112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 15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.07.2016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86559" y="1707654"/>
            <a:ext cx="2356179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 год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01165" y="1707654"/>
            <a:ext cx="2128609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 год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617661" y="267495"/>
            <a:ext cx="7548638" cy="7200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Информация, включенная в государственные реестры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206" y="987574"/>
            <a:ext cx="812724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rgbClr val="0066B3"/>
                </a:solidFill>
              </a:rPr>
              <a:t>На сегодняшний день в государственные реестры контрольно – кассовой техники,  фискальных накопителей, операторов фискальных данных (ОФД) включена следующая информация. </a:t>
            </a:r>
            <a:endParaRPr lang="ru-RU" dirty="0">
              <a:solidFill>
                <a:srgbClr val="0066B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98921"/>
              </p:ext>
            </p:extLst>
          </p:nvPr>
        </p:nvGraphicFramePr>
        <p:xfrm>
          <a:off x="611560" y="1944314"/>
          <a:ext cx="7560840" cy="235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</a:p>
                    <a:p>
                      <a:pPr algn="ctr"/>
                      <a:r>
                        <a:rPr lang="ru-RU" dirty="0" smtClean="0"/>
                        <a:t>государственного реестра</a:t>
                      </a:r>
                      <a:endParaRPr lang="ru-RU" dirty="0"/>
                    </a:p>
                  </a:txBody>
                  <a:tcPr>
                    <a:solidFill>
                      <a:srgbClr val="00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Сведения,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внесенные в реестр</a:t>
                      </a:r>
                      <a:endParaRPr lang="ru-RU" dirty="0"/>
                    </a:p>
                  </a:txBody>
                  <a:tcPr>
                    <a:solidFill>
                      <a:srgbClr val="0066B3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Контрольно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smtClean="0"/>
                        <a:t>кассовая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техника</a:t>
                      </a:r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 моделей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Фискальные накопители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модели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Операторы фискальных данных (ОФД)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организаций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617661" y="267495"/>
            <a:ext cx="7548638" cy="50405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Местности, удаленные от сетей связи</a:t>
            </a:r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71550"/>
            <a:ext cx="8568952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rgbClr val="0066B3"/>
                </a:solidFill>
              </a:rPr>
              <a:t>В соответствии с п. 7 ст. 2 Федерального закона от  22.05.2003 №54-ФЗ «О применении контрольно – кассовой техники при осуществлении наличных денежных расчетов и (или) расчетов с использованием электронных средств платежа» в отдаленных от сетей связи местностях, определенных в соответствии с критериями, установленными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связи, и указанных в перечне местностей, удаленных от сетей связи, утвержденном органом государственной власти субъекта Российской Федерации, пользователи могут применять контрольно-кассовую технику в режиме, не предусматривающем обязательной передачи фискальных документов в налоговые органы в электронной форме через оператора фискальных данных.</a:t>
            </a:r>
            <a:endParaRPr lang="ru-RU" sz="1400" i="1" dirty="0">
              <a:solidFill>
                <a:srgbClr val="0066B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507854"/>
            <a:ext cx="79928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rgbClr val="0066B3"/>
                </a:solidFill>
              </a:rPr>
              <a:t>Перечень местностей удаленных от сетей связи, в которых может применяться контрольно – кассовая техника в режиме, не предусматривающем обязательной передачи фискальных документов в налоговые органы в электронной форме через оператора фискальных данных утвержден </a:t>
            </a:r>
            <a:r>
              <a:rPr lang="ru-RU" sz="1400" b="1" i="1" dirty="0" smtClean="0">
                <a:solidFill>
                  <a:srgbClr val="0066B3"/>
                </a:solidFill>
              </a:rPr>
              <a:t>Распоряжением Министерства потребительского рынка и услуг Московской области от 27.04.2017 №17РВ-10 (31 городских и 106 сельских поселений в 21 муниципальном районе; 1861 населенный пункт в 22 городских округах)</a:t>
            </a:r>
            <a:endParaRPr lang="ru-RU" sz="1400" b="1" i="1" dirty="0">
              <a:solidFill>
                <a:srgbClr val="0066B3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563888" y="3092145"/>
            <a:ext cx="1656184" cy="360040"/>
          </a:xfrm>
          <a:prstGeom prst="downArrow">
            <a:avLst/>
          </a:prstGeom>
          <a:solidFill>
            <a:srgbClr val="0066B3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3" name="Заголовок 9"/>
          <p:cNvSpPr>
            <a:spLocks noGrp="1"/>
          </p:cNvSpPr>
          <p:nvPr>
            <p:ph type="title"/>
          </p:nvPr>
        </p:nvSpPr>
        <p:spPr>
          <a:xfrm>
            <a:off x="611189" y="216023"/>
            <a:ext cx="7548638" cy="105958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Состояние парка контрольно – кассовой техники,</a:t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 зарегистрированной на территории Московской области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58268"/>
              </p:ext>
            </p:extLst>
          </p:nvPr>
        </p:nvGraphicFramePr>
        <p:xfrm>
          <a:off x="755576" y="1419622"/>
          <a:ext cx="7344816" cy="2512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2408"/>
                <a:gridCol w="3672408"/>
              </a:tblGrid>
              <a:tr h="57289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ККТ (по данным на 01.11.16) 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87 000 ед.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002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ККТ, переведенные  на новый порядок 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данным на 1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.06.17)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smtClean="0"/>
                        <a:t>786</a:t>
                      </a:r>
                      <a:r>
                        <a:rPr lang="ru-RU" sz="1800" b="1" dirty="0" smtClean="0"/>
                        <a:t> ед.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1039277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ККТ</a:t>
                      </a:r>
                      <a:r>
                        <a:rPr lang="ru-RU" sz="1800" baseline="0" dirty="0" smtClean="0"/>
                        <a:t>, зарегистрированные на старом порядке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19.06.17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42 214 </a:t>
                      </a:r>
                      <a:r>
                        <a:rPr lang="ru-RU" sz="1800" b="1" dirty="0" smtClean="0"/>
                        <a:t>ед.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1458" y="267494"/>
            <a:ext cx="7868973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Соотношение парка контрольно-кассовой техники, </a:t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зарегистрированной в «старом порядке», к парку в «новом порядке»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16946"/>
              </p:ext>
            </p:extLst>
          </p:nvPr>
        </p:nvGraphicFramePr>
        <p:xfrm>
          <a:off x="450850" y="1059582"/>
          <a:ext cx="808159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291830"/>
            <a:ext cx="64807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5AA9"/>
                </a:solidFill>
              </a:rPr>
              <a:t>ед. ККТ</a:t>
            </a:r>
            <a:endParaRPr lang="ru-RU" sz="1000" dirty="0">
              <a:solidFill>
                <a:srgbClr val="005AA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5576" y="2499742"/>
            <a:ext cx="74168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89876"/>
              </p:ext>
            </p:extLst>
          </p:nvPr>
        </p:nvGraphicFramePr>
        <p:xfrm>
          <a:off x="251513" y="1203598"/>
          <a:ext cx="8208927" cy="3611672"/>
        </p:xfrm>
        <a:graphic>
          <a:graphicData uri="http://schemas.openxmlformats.org/drawingml/2006/table">
            <a:tbl>
              <a:tblPr/>
              <a:tblGrid>
                <a:gridCol w="428299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3810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51294"/>
              </a:tblGrid>
              <a:tr h="2300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Балашиха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Воскресенск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Дмитров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Домодедово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Егорьевск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66B3"/>
                          </a:solidFill>
                          <a:latin typeface="Calibri"/>
                        </a:rPr>
                        <a:t>Истра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66B3"/>
                          </a:solidFill>
                          <a:latin typeface="Calibri"/>
                        </a:rPr>
                        <a:t>Клин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Красногорск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Мытищи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Наро-Фоминск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Ногинск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Павловский Посад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Сергиев Посад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Солнечногорск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Ступино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Чехов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Электросталь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Раменское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г.о. Королев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Пушкино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Шатура, г. Рошаль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Подольский р-он, г. Климовск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Коломна, Коломенский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Зарайск, Луховицкий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Орехово-Зуево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Серпухов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Дубна, Талдомский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г.о. Химки, Лобня, Долгопрудный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Видное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Щелково и р-он, г. Фрязино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Люберцы и р-он, г. Дзержинский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Кашира, Сер.-Прудский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Волоколамск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мкр. Железнодорожный, мкр Реутов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Можайск, Рузский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Одинцово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+mn-lt"/>
                        </a:rPr>
                        <a:t>Старые ККТ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4729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5747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1267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4353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5584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7585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5836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+mn-lt"/>
                        </a:rPr>
                        <a:t>Новые ККТ"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1284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722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748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1061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892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670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2439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2548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730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1165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384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1069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1299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687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651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641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1911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812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1079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293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1743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1142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490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980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1117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315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2960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1150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1474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3240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335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380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1739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737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2741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Calibri"/>
                        </a:rPr>
                        <a:t>% новых</a:t>
                      </a:r>
                      <a:r>
                        <a:rPr lang="ru-RU" sz="600" b="1" i="0" u="none" strike="noStrike" baseline="0" dirty="0" smtClean="0">
                          <a:solidFill>
                            <a:srgbClr val="0066B3"/>
                          </a:solidFill>
                          <a:latin typeface="Calibri"/>
                        </a:rPr>
                        <a:t> </a:t>
                      </a:r>
                      <a:r>
                        <a:rPr lang="ru-RU" sz="600" b="1" i="0" u="none" strike="noStrike" baseline="0" dirty="0" err="1" smtClean="0">
                          <a:solidFill>
                            <a:srgbClr val="0066B3"/>
                          </a:solidFill>
                          <a:latin typeface="Calibri"/>
                        </a:rPr>
                        <a:t>относитель</a:t>
                      </a:r>
                      <a:r>
                        <a:rPr lang="ru-RU" sz="600" b="1" i="0" u="none" strike="noStrike" baseline="0" dirty="0" smtClean="0">
                          <a:solidFill>
                            <a:srgbClr val="0066B3"/>
                          </a:solidFill>
                          <a:latin typeface="Calibri"/>
                        </a:rPr>
                        <a:t>-но старых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65,2%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35,3%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50,7%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45,5%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51,6%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44,3%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57,6%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57,3%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54,1%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59,4%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39,8%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43,9%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34,5%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40,5%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44,3%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58,7%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48,9%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53,0</a:t>
                      </a:r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%</a:t>
                      </a: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69,7%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59,0%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42,7%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34,2%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40,5%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47,0%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92888" cy="946151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Соотношение парка контрольно-кассовой техники, </a:t>
            </a: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зарегистрированной в </a:t>
            </a:r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«старом порядке</a:t>
            </a: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», </a:t>
            </a:r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к парку в «новом порядке»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195486"/>
            <a:ext cx="7548638" cy="58611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Показатели перехода на новый порядок применения ККТ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8863"/>
              </p:ext>
            </p:extLst>
          </p:nvPr>
        </p:nvGraphicFramePr>
        <p:xfrm>
          <a:off x="323528" y="771550"/>
          <a:ext cx="8064898" cy="410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469"/>
                <a:gridCol w="806490"/>
                <a:gridCol w="806490"/>
                <a:gridCol w="2419469"/>
                <a:gridCol w="806490"/>
                <a:gridCol w="80649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Наибольший процент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перевода ККТ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% перевода ККТ</a:t>
                      </a:r>
                      <a:r>
                        <a:rPr lang="ru-RU" sz="1200" b="0" baseline="0" dirty="0" smtClean="0"/>
                        <a:t> </a:t>
                      </a:r>
                      <a:endParaRPr lang="ru-RU" sz="1200" b="0" dirty="0" smtClean="0"/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 ККТ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всего</a:t>
                      </a:r>
                      <a:endParaRPr lang="ru-RU" sz="15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Наименьший процент перевода ККТ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% перевода ККТ</a:t>
                      </a:r>
                      <a:r>
                        <a:rPr lang="ru-RU" sz="1200" b="0" baseline="0" dirty="0" smtClean="0"/>
                        <a:t> 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 ККТ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всего</a:t>
                      </a:r>
                      <a:endParaRPr lang="ru-RU" sz="15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Ленинский 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69,7%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1150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Дубна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Талдомский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32,0%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4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Балашиха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67,1%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1284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Дмитровский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32,2%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748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577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Воскресенский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65,2%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722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Волоколамский м.р. Лотошинский м.р.</a:t>
                      </a:r>
                      <a:b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</a:b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Шаховская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34,2%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Чеховский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59,4%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651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Пушкинский м.р.    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Ивантеевка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34,5% </a:t>
                      </a:r>
                      <a:endParaRPr lang="ru-RU" sz="16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1079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133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Щелковский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D0000"/>
                          </a:solidFill>
                        </a:rPr>
                        <a:t>59%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1474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Домодедово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35,3%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1061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-20538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Показатели перехода на новый порядок применения ККТ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6847"/>
              </p:ext>
            </p:extLst>
          </p:nvPr>
        </p:nvGraphicFramePr>
        <p:xfrm>
          <a:off x="1115616" y="699543"/>
          <a:ext cx="7056784" cy="4374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28392"/>
                <a:gridCol w="1872208"/>
                <a:gridCol w="1656184"/>
              </a:tblGrid>
              <a:tr h="7604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Муниципальные образования </a:t>
                      </a:r>
                    </a:p>
                    <a:p>
                      <a:pPr algn="ctr"/>
                      <a:r>
                        <a:rPr lang="ru-RU" sz="1500" dirty="0" smtClean="0"/>
                        <a:t>с наибольшим количеством ККТ</a:t>
                      </a:r>
                      <a:r>
                        <a:rPr lang="en-US" sz="1500" dirty="0" smtClean="0"/>
                        <a:t>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en-US" sz="1500" dirty="0" smtClean="0"/>
                        <a:t>(</a:t>
                      </a:r>
                      <a:r>
                        <a:rPr lang="ru-RU" sz="1500" dirty="0" smtClean="0"/>
                        <a:t>новых</a:t>
                      </a:r>
                      <a:r>
                        <a:rPr lang="ru-RU" sz="1500" baseline="0" dirty="0" smtClean="0"/>
                        <a:t> и старых)</a:t>
                      </a:r>
                      <a:endParaRPr lang="ru-RU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Остаток ККТ</a:t>
                      </a:r>
                      <a:r>
                        <a:rPr lang="ru-RU" sz="1500" baseline="0" dirty="0" smtClean="0"/>
                        <a:t>, </a:t>
                      </a:r>
                      <a:r>
                        <a:rPr lang="ru-RU" sz="1500" dirty="0" smtClean="0"/>
                        <a:t>подлежащей переводу на новый порядок, всего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% перевода </a:t>
                      </a:r>
                    </a:p>
                    <a:p>
                      <a:pPr algn="ctr"/>
                      <a:r>
                        <a:rPr lang="ru-RU" sz="1500" b="1" dirty="0" smtClean="0"/>
                        <a:t>ККТ</a:t>
                      </a:r>
                      <a:r>
                        <a:rPr lang="ru-RU" sz="1500" b="1" baseline="0" dirty="0" smtClean="0"/>
                        <a:t> на новый порядок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Люберцы,  г.о.Дзержинский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4345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42,7%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Мытищи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3199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44,3%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59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Одинцовский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3095</a:t>
                      </a:r>
                      <a:endParaRPr lang="ru-RU" b="1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47,0%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Химки, г.о. Лобня, г.о. Долгопрудный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2624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53,0%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Раменский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2442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43,9%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Красногорск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2290</a:t>
                      </a:r>
                      <a:endParaRPr lang="ru-RU" b="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51,6%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Подольск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2D0000"/>
                          </a:solidFill>
                        </a:rPr>
                        <a:t>2195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44,3%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Пушкинский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2D0000"/>
                          </a:solidFill>
                        </a:rPr>
                        <a:t>2051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34,5%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Железнодорожный,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baseline="0" dirty="0" smtClean="0"/>
                        <a:t>Реутов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1986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46,7%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Домодедово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1943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35,3%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4399</TotalTime>
  <Words>1379</Words>
  <Application>Microsoft Office PowerPoint</Application>
  <PresentationFormat>Экран (16:9)</PresentationFormat>
  <Paragraphs>348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Present_FNS2012_16-9</vt:lpstr>
      <vt:lpstr>Презентация PowerPoint</vt:lpstr>
      <vt:lpstr>Новый порядок применения контрольно – кассовой техники Переходные положения</vt:lpstr>
      <vt:lpstr>Информация, включенная в государственные реестры</vt:lpstr>
      <vt:lpstr>Местности, удаленные от сетей связи</vt:lpstr>
      <vt:lpstr>Состояние парка контрольно – кассовой техники,  зарегистрированной на территории Московской области</vt:lpstr>
      <vt:lpstr>Соотношение парка контрольно-кассовой техники,  зарегистрированной в «старом порядке», к парку в «новом порядке» </vt:lpstr>
      <vt:lpstr>Соотношение парка контрольно-кассовой техники,  зарегистрированной в «старом порядке», к парку в «новом порядке» </vt:lpstr>
      <vt:lpstr>Показатели перехода на новый порядок применения ККТ</vt:lpstr>
      <vt:lpstr>Показатели перехода на новый порядок применения ККТ</vt:lpstr>
      <vt:lpstr>Процедура регистрации контрольно – кассовой техники по «новому порядку»</vt:lpstr>
      <vt:lpstr>Различие кассовых чеков «старого порядка» и «нового порядка»</vt:lpstr>
      <vt:lpstr>Презентация PowerPoint</vt:lpstr>
      <vt:lpstr>Презентация PowerPoint</vt:lpstr>
      <vt:lpstr>Приложение для проверки кассовых чеков он-лайн</vt:lpstr>
      <vt:lpstr>Проверка кассового чека он-лайн</vt:lpstr>
      <vt:lpstr>Проверка кассового чека он-лайн</vt:lpstr>
      <vt:lpstr>Ответственность</vt:lpstr>
      <vt:lpstr>Поручения для ОМСУ</vt:lpstr>
    </vt:vector>
  </TitlesOfParts>
  <Company>UFNS 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контрольной работы по вопросу соблюдения законодательства о применении контрольно-кассовой техники и использования специальных банковских счетов за 8 месяцев 2014 года»</dc:title>
  <dc:creator>5000-91-411</dc:creator>
  <cp:lastModifiedBy>Михаил Дунин</cp:lastModifiedBy>
  <cp:revision>333</cp:revision>
  <cp:lastPrinted>2017-06-14T09:30:18Z</cp:lastPrinted>
  <dcterms:created xsi:type="dcterms:W3CDTF">2014-09-24T05:36:47Z</dcterms:created>
  <dcterms:modified xsi:type="dcterms:W3CDTF">2017-06-21T16:22:57Z</dcterms:modified>
</cp:coreProperties>
</file>